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2" r:id="rId4"/>
    <p:sldId id="275" r:id="rId5"/>
    <p:sldId id="273" r:id="rId6"/>
    <p:sldId id="274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5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9468E-7EC0-4005-A407-1D5F77BB9E44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220B8-7D92-467E-877E-DDBA79586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0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91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15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4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47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140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88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73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5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6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7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4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494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6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76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7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20B8-7D92-467E-877E-DDBA795863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3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05070-6000-48B6-9B42-9F1854A0E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86E8D4-20D0-475A-ABAC-65D97DF30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40AA26-911A-425D-9BC7-58876E1E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6B2F-FDF3-4F61-9303-864618D3B66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7A7B8D-576C-4E90-ACA2-3DBE3806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676E3-F55C-4FB7-BCD4-A10782E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63F7-3B58-4FC3-B04E-84052870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46A21-252E-4CDE-9C5F-70ECEA35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91A57B-03CC-4EE2-9A16-F4985E03E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E68045-0E66-455E-B4C5-458D20E8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6B2F-FDF3-4F61-9303-864618D3B66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85641-7401-4EF5-BDF7-7F99A174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4899A0-F45C-4732-8804-0EE487AD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63F7-3B58-4FC3-B04E-84052870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5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BEFCFB-003D-4624-9946-F44C92712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955C14-A79B-4667-B90D-4525982D3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EF6039-3BB6-499D-A6AC-0A1CA971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6B2F-FDF3-4F61-9303-864618D3B66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DDFEC1-C09D-41EC-B359-80B90EE6B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237767-929A-42F2-9ED7-BDF0BF5C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63F7-3B58-4FC3-B04E-84052870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5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342C0-2097-4D2A-9EC8-06238BAE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733D33-E787-4EC1-AC63-D5E7F946A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DA0E6-537A-4F65-99CC-46822F59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6B2F-FDF3-4F61-9303-864618D3B66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0B5390-77CD-4761-A9A1-CB0366B9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EBFA2-F594-48E8-85B1-DFE02726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63F7-3B58-4FC3-B04E-84052870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D1403-7FFC-4FF5-B56A-871F06C4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EDA497-7339-42B2-BD59-1E4B08D04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8FAAF-D553-4ED6-A5A1-3448A437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6B2F-FDF3-4F61-9303-864618D3B66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E659C1-0ED8-4EC1-A8B9-9313867A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A150AA-AFBE-4C2B-BBC2-A99E581D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63F7-3B58-4FC3-B04E-84052870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9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86277-DB65-4987-A0DC-8C4F0F4E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74821-526B-4243-AA44-B34DF2FE7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F2423B-230F-434D-813F-2697FBD4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BBDB5F-4C12-4DB2-A4A2-BFDF772C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6B2F-FDF3-4F61-9303-864618D3B66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3D362F-592C-47D4-B9C8-909B6CBD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FAEB4-E80F-49DB-B613-CBF1A105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63F7-3B58-4FC3-B04E-84052870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7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A8DE8-7D40-45CD-8091-3A32C9F8C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CC9687-6A3E-494E-8575-8B4D24EE3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79DA4E-4E7D-4262-AF17-83A1426C8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125581-99C7-456D-B65B-235BDD918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639AC0-88EE-4189-B45B-F3EF5043C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2C4F03-5349-43C6-B20A-5AB2B9EE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6B2F-FDF3-4F61-9303-864618D3B66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97C643-EDF9-4CB7-A507-0CE9847B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653EFC-BA2C-41C6-8A46-D61080AF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63F7-3B58-4FC3-B04E-84052870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3A80F-13C0-4236-AAF9-904F6744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8E31A3-34F7-4825-B3CE-59039006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6B2F-FDF3-4F61-9303-864618D3B66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B548BD-6F37-4EB9-93BB-E822C4DA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5E86ED1-5314-4D40-9F68-A3DD2FDF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63F7-3B58-4FC3-B04E-84052870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96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191BEA0-D038-4484-8DAA-D0E33802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6B2F-FDF3-4F61-9303-864618D3B66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7D4ECD-61C2-4777-BE47-EC8D8C95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357175-9626-493F-AE3B-83D07479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63F7-3B58-4FC3-B04E-84052870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6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E7F4B-A32F-49EC-91CF-196458F3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7A8B6-0748-488A-8D42-BC82EEB8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EF5565-E221-4712-A767-14E3EBCF6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DBB802-F4B2-4457-9A62-20791CA8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6B2F-FDF3-4F61-9303-864618D3B66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77AA8B-ACD8-489D-B16C-AFF7A672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F53538-9457-4311-9124-5F9FFBECE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63F7-3B58-4FC3-B04E-84052870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8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F1B85-A577-4E31-ABE3-68E476AA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67D0F1-8F23-4B08-8ABC-EC2818F09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86220D-D8D9-4586-971B-635EAB7D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083186-97D1-40F4-8C10-79B8AFF9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6B2F-FDF3-4F61-9303-864618D3B66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4B14BD-776E-4767-8A90-ACB45CF3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A3F36C-7FA0-478E-85F6-F074ECF90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D63F7-3B58-4FC3-B04E-84052870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2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57D6E-1BA7-4754-BE5C-A909A89FF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F9162C-0247-4CBE-9088-A0BED5D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A6A79-2D88-4338-B5D0-C51433A72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36B2F-FDF3-4F61-9303-864618D3B661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36B98-D3AA-4CCE-923F-F25CB4062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8951F-B20C-4C9E-9A84-E4952C310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D63F7-3B58-4FC3-B04E-84052870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2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90D710-8042-4F3C-850D-A100C2C82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00" y="-9857"/>
            <a:ext cx="12247262" cy="690888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EC5B32-5A66-4803-A1FB-5CAD7C73A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2358" y="5494348"/>
            <a:ext cx="6415751" cy="6250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  <a:latin typeface="Montserrat Medium" panose="00000600000000000000" pitchFamily="50" charset="-52"/>
              </a:rPr>
              <a:t>Производство трансформаторных подстанций и электрооборудования различного назначения 0,4-10кВ</a:t>
            </a:r>
          </a:p>
        </p:txBody>
      </p:sp>
    </p:spTree>
    <p:extLst>
      <p:ext uri="{BB962C8B-B14F-4D97-AF65-F5344CB8AC3E}">
        <p14:creationId xmlns:p14="http://schemas.microsoft.com/office/powerpoint/2010/main" val="26640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7AD8AD-D1E5-414D-A4D4-2E992734B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69050D-BD49-4CCA-BBE6-3B65BF04D61F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09332-A70F-4A6B-B3C5-F2FA310B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07" y="20104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Montserrat ExtraBold" panose="00000900000000000000" pitchFamily="50" charset="-52"/>
              </a:rPr>
              <a:t>КРУ 6(10) </a:t>
            </a:r>
            <a:r>
              <a:rPr lang="ru-RU" sz="3200" dirty="0" err="1">
                <a:latin typeface="Montserrat ExtraBold" panose="00000900000000000000" pitchFamily="50" charset="-52"/>
              </a:rPr>
              <a:t>кВ</a:t>
            </a:r>
            <a:br>
              <a:rPr lang="ru-RU" dirty="0">
                <a:latin typeface="Montserrat ExtraBold" panose="00000900000000000000" pitchFamily="50" charset="-52"/>
              </a:rPr>
            </a:br>
            <a:r>
              <a:rPr lang="ru-RU" sz="1600" dirty="0">
                <a:latin typeface="Montserrat ExtraBold" panose="00000900000000000000" pitchFamily="50" charset="-52"/>
              </a:rPr>
              <a:t>Комплектное распределительное устройство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F3AD5-E618-4E90-86DA-9361528C7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2006" y="1938441"/>
            <a:ext cx="5896939" cy="4729554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Montserrat Medium" panose="00000600000000000000" pitchFamily="50" charset="-52"/>
              </a:rPr>
              <a:t>Распределительные устройства, состоящие из унифицированных ячеек, изготовленные на заводе, называют комплектными. 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При напряжении до 35кВ, ячейки, выступающие в виде шкафов, соединяются между собой по боковым стенкам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Распределительное устройство комплектуется из отдельных шкафов, в каждом из которых размещается аппаратура одного присоединения к сборным шинам (коммутационные аппараты, высоковольтное оборудование, приборы измерения, защиты, управления и сигнализации, другие вспомогательные устройства). Шкафы соединяются между собой в соответствии с электрической схемой согласно опросному листу заказа.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 Встраиваемое в шкафы КРУ оборудование определяют их вид конструктивного исполнения.</a:t>
            </a:r>
          </a:p>
          <a:p>
            <a:pPr marL="0" indent="0">
              <a:buNone/>
            </a:pPr>
            <a:r>
              <a:rPr lang="ru-RU" sz="1200" b="1" dirty="0">
                <a:latin typeface="Montserrat Medium" panose="00000600000000000000" pitchFamily="50" charset="-52"/>
              </a:rPr>
              <a:t>Шкаф КРУ обычно разделен на 4 части: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присоединение кабельного ввода,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выключателя на выдвижном элементе,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сборных шин,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релейной защитой.</a:t>
            </a:r>
          </a:p>
          <a:p>
            <a:pPr marL="0" indent="0">
              <a:buNone/>
            </a:pPr>
            <a:endParaRPr lang="ru-RU" sz="1200" dirty="0">
              <a:latin typeface="Montserrat Medium" panose="00000600000000000000" pitchFamily="5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6879AB-4FA3-4F32-8162-8AA3AA15C1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76" y="274972"/>
            <a:ext cx="1808926" cy="308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E6E5FD-58DF-4DAC-8E01-1ACEE684CD7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29" y="3485408"/>
            <a:ext cx="4928259" cy="3372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00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FE1948-91C7-484A-BFD0-3B3A1E6B6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A6EF3E-4385-4D1B-9BA8-FC8B1AD5936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90" y="3601998"/>
            <a:ext cx="4971055" cy="32560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CDE56B-B0E8-4FE1-9B27-AFECB899527A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43DF8-8BB7-4C86-A3E4-201B50C8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06" y="258810"/>
            <a:ext cx="4520514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Montserrat ExtraBold" panose="00000900000000000000" pitchFamily="50" charset="-52"/>
              </a:rPr>
              <a:t>ЯКНО 6(10) </a:t>
            </a:r>
            <a:r>
              <a:rPr lang="ru-RU" sz="3200" dirty="0" err="1">
                <a:latin typeface="Montserrat ExtraBold" panose="00000900000000000000" pitchFamily="50" charset="-52"/>
              </a:rPr>
              <a:t>кВ</a:t>
            </a:r>
            <a:br>
              <a:rPr lang="ru-RU" dirty="0">
                <a:latin typeface="Montserrat ExtraBold" panose="00000900000000000000" pitchFamily="50" charset="-52"/>
              </a:rPr>
            </a:br>
            <a:r>
              <a:rPr lang="ru-RU" sz="1600" dirty="0">
                <a:latin typeface="Montserrat ExtraBold" panose="00000900000000000000" pitchFamily="50" charset="-52"/>
              </a:rPr>
              <a:t>Ячейка карьерная наружной установки </a:t>
            </a:r>
            <a:r>
              <a:rPr lang="ru-RU" sz="1600" dirty="0" err="1">
                <a:latin typeface="Montserrat ExtraBold" panose="00000900000000000000" pitchFamily="50" charset="-52"/>
              </a:rPr>
              <a:t>отдельностоящая</a:t>
            </a:r>
            <a:endParaRPr lang="ru-RU" sz="1600" dirty="0">
              <a:latin typeface="Montserrat ExtraBold" panose="00000900000000000000" pitchFamily="50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B905A3-DC65-4221-B68F-1BE244F3F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5218" y="1666204"/>
            <a:ext cx="5181600" cy="504335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800" dirty="0">
                <a:latin typeface="Montserrat Medium" panose="00000600000000000000" pitchFamily="50" charset="-52"/>
              </a:rPr>
              <a:t>Ячейки карьерные наружной установки отдельно стоящие ЯКНО предназначены для приема и распределения электрической энергии трехфазного переменного тока напряжением 6 и 10 </a:t>
            </a:r>
            <a:r>
              <a:rPr lang="ru-RU" sz="4800" dirty="0" err="1">
                <a:latin typeface="Montserrat Medium" panose="00000600000000000000" pitchFamily="50" charset="-52"/>
              </a:rPr>
              <a:t>кВ</a:t>
            </a:r>
            <a:r>
              <a:rPr lang="ru-RU" sz="4800" dirty="0">
                <a:latin typeface="Montserrat Medium" panose="00000600000000000000" pitchFamily="50" charset="-52"/>
              </a:rPr>
              <a:t> (ЯКНО-6 и ЯКНО-10) промышленной частоты 50 Гц и используются для подключения питания и защиты электрооборудования мощных карьерных электропотребителей в распределительных сетях, а также для подключения наружного освещения.</a:t>
            </a:r>
          </a:p>
          <a:p>
            <a:pPr>
              <a:lnSpc>
                <a:spcPct val="120000"/>
              </a:lnSpc>
            </a:pPr>
            <a:r>
              <a:rPr lang="ru-RU" sz="4800" dirty="0">
                <a:latin typeface="Montserrat Medium" panose="00000600000000000000" pitchFamily="50" charset="-52"/>
              </a:rPr>
              <a:t> Ячейка ЯКНО представляют собой сварную оболочку-корпус, выполненную из листовой стали, внутри которой размещена коммутационная аппаратура, устройства защиты и измерения.</a:t>
            </a:r>
          </a:p>
          <a:p>
            <a:pPr>
              <a:lnSpc>
                <a:spcPct val="120000"/>
              </a:lnSpc>
            </a:pPr>
            <a:r>
              <a:rPr lang="ru-RU" sz="4800" dirty="0">
                <a:latin typeface="Montserrat Medium" panose="00000600000000000000" pitchFamily="50" charset="-52"/>
              </a:rPr>
              <a:t>ЯКНО изготавливается согласно опросному листу составленного для каждого заказчика индивидуально, с детальной проработкой как, основного, так и дополнительного оборудования учитывая все пожелания заказчика.</a:t>
            </a:r>
          </a:p>
          <a:p>
            <a:pPr>
              <a:lnSpc>
                <a:spcPct val="120000"/>
              </a:lnSpc>
            </a:pPr>
            <a:r>
              <a:rPr lang="ru-RU" sz="4800" dirty="0">
                <a:latin typeface="Montserrat Medium" panose="00000600000000000000" pitchFamily="50" charset="-52"/>
              </a:rPr>
              <a:t>Для передвижного варианта исполнения ячейка ЯКНО устанавливается на салазки.</a:t>
            </a:r>
          </a:p>
          <a:p>
            <a:endParaRPr lang="ru-RU" dirty="0">
              <a:latin typeface="Montserrat Medium" panose="00000600000000000000" pitchFamily="5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055679-D86E-4DE9-9B34-D2D56A94B75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67" y="109041"/>
            <a:ext cx="4185328" cy="3639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75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15214F-23BB-417B-B9D1-735ADCAB4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5A5BC7-34C9-45BD-ACFB-BE6D77BE2C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56" y="495571"/>
            <a:ext cx="4833556" cy="29334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E869CC-77F8-4813-ACE5-BB6EEF125B86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FA16E-8E15-40A8-8D96-634374EF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53" y="213943"/>
            <a:ext cx="3930357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Montserrat ExtraBold" panose="00000900000000000000" pitchFamily="50" charset="-52"/>
              </a:rPr>
              <a:t>КСО 6(10) </a:t>
            </a:r>
            <a:r>
              <a:rPr lang="ru-RU" sz="3200" dirty="0" err="1">
                <a:latin typeface="Montserrat ExtraBold" panose="00000900000000000000" pitchFamily="50" charset="-52"/>
              </a:rPr>
              <a:t>кВ</a:t>
            </a:r>
            <a:br>
              <a:rPr lang="ru-RU" dirty="0">
                <a:latin typeface="Montserrat ExtraBold" panose="00000900000000000000" pitchFamily="50" charset="-52"/>
              </a:rPr>
            </a:br>
            <a:r>
              <a:rPr lang="ru-RU" sz="1600" dirty="0">
                <a:latin typeface="Montserrat ExtraBold" panose="00000900000000000000" pitchFamily="50" charset="-52"/>
              </a:rPr>
              <a:t>Камеры сборные одностороннего обслуживания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5F1ECF-B5AF-4A23-AB87-A28814072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2007" y="1833705"/>
            <a:ext cx="421658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latin typeface="Montserrat Medium" panose="00000600000000000000" pitchFamily="50" charset="-52"/>
              </a:rPr>
              <a:t>Камеры сборные одностороннего обслуживании серии КСО–299, КСО– 299М, КСО-398, КСО-399 (далее КСО) предназначены для приема и распределения электроэнергии трехфазного переменного тока частотой 50 Гц напряжением 6, 10 </a:t>
            </a:r>
            <a:r>
              <a:rPr lang="ru-RU" sz="1200" dirty="0" err="1">
                <a:latin typeface="Montserrat Medium" panose="00000600000000000000" pitchFamily="50" charset="-52"/>
              </a:rPr>
              <a:t>кВ</a:t>
            </a:r>
            <a:r>
              <a:rPr lang="ru-RU" sz="1200" dirty="0">
                <a:latin typeface="Montserrat Medium" panose="00000600000000000000" pitchFamily="50" charset="-52"/>
              </a:rPr>
              <a:t> в сетях с изолированной или заземленной нейтралью.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Montserrat Medium" panose="00000600000000000000" pitchFamily="50" charset="-52"/>
              </a:rPr>
              <a:t>КСО применяются в составе РУ напряжением 6, 10 </a:t>
            </a:r>
            <a:r>
              <a:rPr lang="ru-RU" sz="1200" dirty="0" err="1">
                <a:latin typeface="Montserrat Medium" panose="00000600000000000000" pitchFamily="50" charset="-52"/>
              </a:rPr>
              <a:t>кВ</a:t>
            </a:r>
            <a:r>
              <a:rPr lang="ru-RU" sz="1200" dirty="0">
                <a:latin typeface="Montserrat Medium" panose="00000600000000000000" pitchFamily="50" charset="-52"/>
              </a:rPr>
              <a:t> при новом строительстве, расширении, реконструкции и техническом перевооружении.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Montserrat Medium" panose="00000600000000000000" pitchFamily="50" charset="-52"/>
              </a:rPr>
              <a:t>Изготавливается в соответствии с опросным листом.</a:t>
            </a:r>
          </a:p>
          <a:p>
            <a:pPr>
              <a:lnSpc>
                <a:spcPct val="100000"/>
              </a:lnSpc>
            </a:pPr>
            <a:endParaRPr lang="ru-RU" sz="1200" dirty="0"/>
          </a:p>
          <a:p>
            <a:pPr>
              <a:lnSpc>
                <a:spcPct val="100000"/>
              </a:lnSpc>
            </a:pPr>
            <a:endParaRPr lang="ru-RU" sz="1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7AE4CB-F846-4E4C-8D90-81BEBC785D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11" y="3428999"/>
            <a:ext cx="5490101" cy="3249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51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887183-D236-4621-B25C-07F709FF4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74886E-ACFF-4D37-B69F-15BBF973092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030" y="-213790"/>
            <a:ext cx="5548655" cy="36427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7C802F-31CA-4A01-8D5C-08A3A6E1A27B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A7CC5-295A-4A0E-8B5D-AF9507D8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078" y="15291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Montserrat ExtraBold" panose="00000900000000000000" pitchFamily="50" charset="-52"/>
              </a:rPr>
              <a:t>ГРЩ 0,4 </a:t>
            </a:r>
            <a:r>
              <a:rPr lang="ru-RU" sz="3200" dirty="0" err="1">
                <a:latin typeface="Montserrat ExtraBold" panose="00000900000000000000" pitchFamily="50" charset="-52"/>
              </a:rPr>
              <a:t>кВ</a:t>
            </a:r>
            <a:br>
              <a:rPr lang="ru-RU" dirty="0">
                <a:latin typeface="Montserrat ExtraBold" panose="00000900000000000000" pitchFamily="50" charset="-52"/>
              </a:rPr>
            </a:br>
            <a:r>
              <a:rPr lang="ru-RU" sz="1600" dirty="0">
                <a:latin typeface="Montserrat ExtraBold" panose="00000900000000000000" pitchFamily="50" charset="-52"/>
              </a:rPr>
              <a:t>Главный распределительный щит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409CA-5864-4B64-8613-F649E2167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2006" y="1706870"/>
            <a:ext cx="4660601" cy="459298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500" dirty="0">
                <a:latin typeface="Montserrat Medium" panose="00000600000000000000" pitchFamily="50" charset="-52"/>
              </a:rPr>
              <a:t>Главный распределительный щит (ГРЩ) — распределительный щит, через который осуществляется приём и распределение электроэнергии по зданию или какой-то его части.</a:t>
            </a:r>
          </a:p>
          <a:p>
            <a:pPr>
              <a:lnSpc>
                <a:spcPct val="120000"/>
              </a:lnSpc>
            </a:pPr>
            <a:r>
              <a:rPr lang="ru-RU" sz="2500" dirty="0">
                <a:latin typeface="Montserrat Medium" panose="00000600000000000000" pitchFamily="50" charset="-52"/>
              </a:rPr>
              <a:t>Щиты ГРЩ предназначены для приёма и распределения электроэнергии (возможен также учёт) в сетях переменного тока с разделенной землёй и нейтралью (возможно подключение к сетям с глухозаземленной нейтралью, тип заземления TN-C, TN-S, TN-C-S), защиты линий при перегрузках, утечек и коротких замыканиях.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Montserrat Medium" panose="00000600000000000000" pitchFamily="50" charset="-52"/>
            </a:endParaRPr>
          </a:p>
          <a:p>
            <a:pPr>
              <a:lnSpc>
                <a:spcPct val="120000"/>
              </a:lnSpc>
            </a:pPr>
            <a:r>
              <a:rPr lang="ru-RU" sz="2500" dirty="0">
                <a:latin typeface="Montserrat Medium" panose="00000600000000000000" pitchFamily="50" charset="-52"/>
              </a:rPr>
              <a:t>В качестве ГРЩ может служить вводно-распределительное устройство или щит низшего напряжения подстанции. Главный распределительный щит содержит в себе противоаварийную автоматику (например, УЗИП, автоматические выключатели и устройства УЗО) и средства учёта электроэнергии (счётчики).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CB556B-9E5B-41CB-B583-5262AEAEA6D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59" y="3336967"/>
            <a:ext cx="5524152" cy="3469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66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C83027-B0D0-4A48-A467-93E1D2E1A2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12" y="2911357"/>
            <a:ext cx="4374413" cy="394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F66E81-DE85-4A34-905C-62FD7B084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498998-581D-45D8-A629-0C2805106658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941A8-EF65-4352-A7A6-99A0E985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06" y="344478"/>
            <a:ext cx="5769966" cy="103869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Montserrat ExtraBold" panose="00000900000000000000" pitchFamily="50" charset="-52"/>
              </a:rPr>
              <a:t>ШРНН 0,4кВ</a:t>
            </a:r>
            <a:br>
              <a:rPr lang="ru-RU" dirty="0">
                <a:latin typeface="Montserrat ExtraBold" panose="00000900000000000000" pitchFamily="50" charset="-52"/>
              </a:rPr>
            </a:br>
            <a:r>
              <a:rPr lang="ru-RU" sz="1600" dirty="0">
                <a:latin typeface="Montserrat ExtraBold" panose="00000900000000000000" pitchFamily="50" charset="-52"/>
              </a:rPr>
              <a:t>Шкаф распределительный низкого напряжения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FD5D7-F36D-43A4-A12D-7D01EFB95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5218" y="1855313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latin typeface="Montserrat Medium" panose="00000600000000000000" pitchFamily="50" charset="-52"/>
              </a:rPr>
              <a:t>Конструкция шкафов дает возможность при проведении монтажных и наладочных работ удобно развести и подключить питающие кабели, а во время эксплуатации ШРНН выполнять работы на каждом фидере, не отключая при этом всю секцию. Данные шкафы являются аналогом TUR, ШНН.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Montserrat Medium" panose="00000600000000000000" pitchFamily="50" charset="-52"/>
              </a:rPr>
              <a:t>Шкафы распределительные низкого напряжения ШРНН предназначены для комплектования распределительных устройств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Montserrat Medium" panose="00000600000000000000" pitchFamily="50" charset="-52"/>
              </a:rPr>
              <a:t>С напряжением 0,4 </a:t>
            </a:r>
            <a:r>
              <a:rPr lang="ru-RU" sz="1200" dirty="0" err="1">
                <a:latin typeface="Montserrat Medium" panose="00000600000000000000" pitchFamily="50" charset="-52"/>
              </a:rPr>
              <a:t>кВ</a:t>
            </a:r>
            <a:r>
              <a:rPr lang="ru-RU" sz="1200" dirty="0">
                <a:latin typeface="Montserrat Medium" panose="00000600000000000000" pitchFamily="50" charset="-52"/>
              </a:rPr>
              <a:t> переменного тока частотой 50 Гц с </a:t>
            </a:r>
            <a:r>
              <a:rPr lang="ru-RU" sz="1200" dirty="0" err="1">
                <a:latin typeface="Montserrat Medium" panose="00000600000000000000" pitchFamily="50" charset="-52"/>
              </a:rPr>
              <a:t>глухозаземленнои</a:t>
            </a:r>
            <a:r>
              <a:rPr lang="ru-RU" sz="1200" dirty="0">
                <a:latin typeface="Montserrat Medium" panose="00000600000000000000" pitchFamily="50" charset="-52"/>
              </a:rPr>
              <a:t> нейтралью, служащих для приема, распределения электрической энергии, защиты от перегрузок и токов короткого замыкания отходящих линий.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6E21D8-1D17-493E-A340-507BAB9CEAD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04" y="89066"/>
            <a:ext cx="3486907" cy="3244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90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090466-CAF5-4776-A372-0BEB10AD9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2F656C-3CBA-476F-82F3-97C1CF58D80F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40F8F-BDCC-4A75-84AB-163EC3C1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07" y="15291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Montserrat ExtraBold" panose="00000900000000000000" pitchFamily="50" charset="-52"/>
              </a:rPr>
              <a:t>ШОСПТ</a:t>
            </a:r>
            <a:br>
              <a:rPr lang="ru-RU" sz="1800" dirty="0">
                <a:latin typeface="Montserrat ExtraBold" panose="00000900000000000000" pitchFamily="50" charset="-52"/>
              </a:rPr>
            </a:br>
            <a:r>
              <a:rPr lang="ru-RU" sz="1600" dirty="0">
                <a:latin typeface="Montserrat ExtraBold" panose="00000900000000000000" pitchFamily="50" charset="-52"/>
              </a:rPr>
              <a:t>Шкаф обогрева и стрелочного </a:t>
            </a:r>
            <a:r>
              <a:rPr lang="ru-RU" sz="1600">
                <a:latin typeface="Montserrat ExtraBold" panose="00000900000000000000" pitchFamily="50" charset="-52"/>
              </a:rPr>
              <a:t>перевода трамвая</a:t>
            </a:r>
            <a:endParaRPr lang="ru-RU" sz="1600" dirty="0">
              <a:latin typeface="Montserrat ExtraBold" panose="00000900000000000000" pitchFamily="50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BE6E4-F6F6-4092-BF3D-0BCF8BB08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4496" y="1740593"/>
            <a:ext cx="5924761" cy="49644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latin typeface="Montserrat Medium" panose="00000600000000000000" pitchFamily="50" charset="-52"/>
              </a:rPr>
              <a:t>В прошлом году наше предприятие освоило производство шкафов обогрева и стрелочного перевода трамвая. 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latin typeface="Montserrat Medium" panose="00000600000000000000" pitchFamily="50" charset="-52"/>
              </a:rPr>
              <a:t> Успешно запущены в работу и эксплуатируются уже два комплекта шкафов для обеспечения обогрева и стрелочного перевода трамвая в г. Пермь по адресам: трамвайное кольцо ул. 1905г., г. Пермь трамвайное депо ул. Трамвайная, 3. Ген. Подряд осуществляла компания ООО «</a:t>
            </a:r>
            <a:r>
              <a:rPr lang="ru-RU" sz="1200" dirty="0" err="1">
                <a:latin typeface="Montserrat Medium" panose="00000600000000000000" pitchFamily="50" charset="-52"/>
              </a:rPr>
              <a:t>Магистральснаб</a:t>
            </a:r>
            <a:r>
              <a:rPr lang="ru-RU" sz="1200" dirty="0">
                <a:latin typeface="Montserrat Medium" panose="00000600000000000000" pitchFamily="50" charset="-52"/>
              </a:rPr>
              <a:t>», ООО CК «АТМ».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b="1" dirty="0">
                <a:latin typeface="Montserrat Medium" panose="00000600000000000000" pitchFamily="50" charset="-52"/>
              </a:rPr>
              <a:t>Наши шкафы отличаются следующими преимуществами: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•  Степенью защиты оболочки уличного исполнения IP54.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•  Полностью готовой комплектацией.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•  Гарантийным сроком в 1 год.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•  Полной заводской документацией.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•  Качественными комплектующими.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•  Качественной сборки согласно всем соответствующим     нормативным документам.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•  Надежностью проверенной конструкции.</a:t>
            </a:r>
          </a:p>
          <a:p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62284E-2ED2-4BAD-BC64-59864EC456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877" y="0"/>
            <a:ext cx="431812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39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337FBC-8C77-4C57-AA70-7257FA922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" y="-37100"/>
            <a:ext cx="12285129" cy="69321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095B1-072B-44F5-A0CC-433F1C8D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369" y="4788876"/>
            <a:ext cx="5685693" cy="172915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0" dirty="0">
                <a:solidFill>
                  <a:schemeClr val="bg1"/>
                </a:solidFill>
                <a:effectLst/>
                <a:latin typeface="Montserrat Medium" panose="00000600000000000000" pitchFamily="50" charset="-52"/>
              </a:rPr>
              <a:t>г. Пермь, ул. Героев Хасана 105, корпус 70</a:t>
            </a:r>
            <a:br>
              <a:rPr lang="ru-RU" sz="1800" b="0" i="0" dirty="0">
                <a:solidFill>
                  <a:schemeClr val="bg1"/>
                </a:solidFill>
                <a:effectLst/>
                <a:latin typeface="Montserrat Medium" panose="00000600000000000000" pitchFamily="50" charset="-52"/>
              </a:rPr>
            </a:br>
            <a:r>
              <a:rPr lang="ru-RU" sz="1800" b="0" i="0" dirty="0">
                <a:solidFill>
                  <a:schemeClr val="bg1"/>
                </a:solidFill>
                <a:effectLst/>
                <a:latin typeface="Montserrat Medium" panose="00000600000000000000" pitchFamily="50" charset="-52"/>
              </a:rPr>
              <a:t>т. +7 (342) 207-30-33</a:t>
            </a:r>
            <a:br>
              <a:rPr lang="ru-RU" sz="1800" b="0" i="0" dirty="0">
                <a:solidFill>
                  <a:schemeClr val="bg1"/>
                </a:solidFill>
                <a:effectLst/>
                <a:latin typeface="Montserrat Medium" panose="00000600000000000000" pitchFamily="50" charset="-52"/>
              </a:rPr>
            </a:br>
            <a:r>
              <a:rPr lang="ru-RU" sz="1800" b="0" i="0" dirty="0">
                <a:solidFill>
                  <a:schemeClr val="bg1"/>
                </a:solidFill>
                <a:effectLst/>
                <a:latin typeface="Montserrat Medium" panose="00000600000000000000" pitchFamily="50" charset="-52"/>
              </a:rPr>
              <a:t>info@elizdel-m.ru</a:t>
            </a:r>
            <a:br>
              <a:rPr lang="ru-RU" sz="1800" b="0" i="0" dirty="0">
                <a:solidFill>
                  <a:schemeClr val="bg1"/>
                </a:solidFill>
                <a:effectLst/>
                <a:latin typeface="Montserrat Medium" panose="00000600000000000000" pitchFamily="50" charset="-52"/>
              </a:rPr>
            </a:br>
            <a:r>
              <a:rPr lang="ru-RU" sz="1800" b="0" i="0" dirty="0">
                <a:solidFill>
                  <a:schemeClr val="bg1"/>
                </a:solidFill>
                <a:effectLst/>
                <a:latin typeface="Montserrat Medium" panose="00000600000000000000" pitchFamily="50" charset="-52"/>
              </a:rPr>
              <a:t>elizdel-m.ru</a:t>
            </a:r>
            <a:r>
              <a:rPr lang="ru-RU" sz="900" dirty="0">
                <a:solidFill>
                  <a:schemeClr val="bg1"/>
                </a:solidFill>
                <a:latin typeface="Montserrat Medium" panose="00000600000000000000" pitchFamily="50" charset="-52"/>
              </a:rPr>
              <a:t> </a:t>
            </a:r>
            <a:br>
              <a:rPr lang="ru-RU" sz="900" dirty="0"/>
            </a:br>
            <a:endParaRPr lang="ru-RU" sz="1800" dirty="0">
              <a:solidFill>
                <a:schemeClr val="bg1"/>
              </a:solidFill>
              <a:latin typeface="Montserrat Medium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549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A1F0AD-9675-4CEA-A302-99813CF41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39" y="-37100"/>
            <a:ext cx="12285129" cy="693219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633AE6B-F8F7-48A9-84AE-981410A7EB4E}"/>
              </a:ext>
            </a:extLst>
          </p:cNvPr>
          <p:cNvSpPr/>
          <p:nvPr/>
        </p:nvSpPr>
        <p:spPr>
          <a:xfrm>
            <a:off x="5657923" y="1325938"/>
            <a:ext cx="2447544" cy="5519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9CB219C-8ACC-4A19-809C-E5FFD0F91A18}"/>
              </a:ext>
            </a:extLst>
          </p:cNvPr>
          <p:cNvSpPr/>
          <p:nvPr/>
        </p:nvSpPr>
        <p:spPr>
          <a:xfrm>
            <a:off x="8425031" y="1325938"/>
            <a:ext cx="3135597" cy="4137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1970E3-BB98-47EC-AB10-7DB227AC9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4" y="3677157"/>
            <a:ext cx="3574471" cy="5298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7712BD-572A-4958-AAB9-BF0C29B4D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4" y="552957"/>
            <a:ext cx="3574471" cy="529884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1D015204-7A42-4198-9BA0-F922093AA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89" y="1190715"/>
            <a:ext cx="4451257" cy="1902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Montserrat Medium" panose="00000600000000000000" pitchFamily="50" charset="-52"/>
              </a:rPr>
              <a:t>•  Городские сети</a:t>
            </a:r>
          </a:p>
          <a:p>
            <a:pPr marL="0" indent="0">
              <a:buNone/>
            </a:pPr>
            <a:r>
              <a:rPr lang="ru-RU" sz="1400" dirty="0">
                <a:latin typeface="Montserrat Medium" panose="00000600000000000000" pitchFamily="50" charset="-52"/>
              </a:rPr>
              <a:t>•  Промышленные предприятия </a:t>
            </a:r>
          </a:p>
          <a:p>
            <a:pPr marL="0" indent="0">
              <a:buNone/>
            </a:pPr>
            <a:r>
              <a:rPr lang="ru-RU" sz="1400" dirty="0">
                <a:latin typeface="Montserrat Medium" panose="00000600000000000000" pitchFamily="50" charset="-52"/>
              </a:rPr>
              <a:t>•  Нефтяная и газовая добыча и переработка </a:t>
            </a:r>
          </a:p>
          <a:p>
            <a:pPr marL="0" indent="0">
              <a:buNone/>
            </a:pPr>
            <a:r>
              <a:rPr lang="ru-RU" sz="1400" dirty="0">
                <a:latin typeface="Montserrat Medium" panose="00000600000000000000" pitchFamily="50" charset="-52"/>
              </a:rPr>
              <a:t>•  Генерация </a:t>
            </a:r>
          </a:p>
          <a:p>
            <a:pPr marL="0" indent="0">
              <a:buNone/>
            </a:pPr>
            <a:r>
              <a:rPr lang="ru-RU" sz="1400" dirty="0">
                <a:latin typeface="Montserrat Medium" panose="00000600000000000000" pitchFamily="50" charset="-52"/>
              </a:rPr>
              <a:t>•  Сетевые компании</a:t>
            </a:r>
          </a:p>
          <a:p>
            <a:pPr marL="0" indent="0">
              <a:buNone/>
            </a:pPr>
            <a:endParaRPr lang="ru-RU" sz="1600" dirty="0">
              <a:latin typeface="Montserrat Medium" panose="00000600000000000000" pitchFamily="50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56030-8C59-41D4-95B0-6437FE86B1C6}"/>
              </a:ext>
            </a:extLst>
          </p:cNvPr>
          <p:cNvSpPr txBox="1"/>
          <p:nvPr/>
        </p:nvSpPr>
        <p:spPr>
          <a:xfrm>
            <a:off x="5728617" y="1325938"/>
            <a:ext cx="2251835" cy="3608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-52"/>
              </a:rPr>
              <a:t>Низкое напряжение до 1000В</a:t>
            </a:r>
          </a:p>
          <a:p>
            <a:endParaRPr lang="ru-RU" sz="1400" dirty="0">
              <a:solidFill>
                <a:schemeClr val="bg1"/>
              </a:solidFill>
              <a:latin typeface="Montserrat Medium" panose="00000600000000000000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ГРЩ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РУНН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ШРНН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ВРУ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ПР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ШРС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Я5000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ЯУО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АВР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7C7A5-944D-4999-BE87-5B47C8071EFD}"/>
              </a:ext>
            </a:extLst>
          </p:cNvPr>
          <p:cNvSpPr txBox="1"/>
          <p:nvPr/>
        </p:nvSpPr>
        <p:spPr>
          <a:xfrm>
            <a:off x="431404" y="635216"/>
            <a:ext cx="3090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Montserrat Medium" panose="00000600000000000000" pitchFamily="50" charset="-52"/>
              </a:rPr>
              <a:t>Области применения: 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104DC-0EF0-4E34-B7DC-F31992C14F2B}"/>
              </a:ext>
            </a:extLst>
          </p:cNvPr>
          <p:cNvSpPr txBox="1"/>
          <p:nvPr/>
        </p:nvSpPr>
        <p:spPr>
          <a:xfrm>
            <a:off x="509149" y="3742069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Montserrat Medium" panose="00000600000000000000" pitchFamily="50" charset="-52"/>
              </a:rPr>
              <a:t>Наши преимущества: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5B2C6-5495-4EEA-9252-05D6F52C5493}"/>
              </a:ext>
            </a:extLst>
          </p:cNvPr>
          <p:cNvSpPr txBox="1"/>
          <p:nvPr/>
        </p:nvSpPr>
        <p:spPr>
          <a:xfrm>
            <a:off x="5657923" y="576464"/>
            <a:ext cx="4349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 ExtraBold" panose="00000900000000000000" pitchFamily="50" charset="-52"/>
              </a:rPr>
              <a:t>ОСНОВНЫЕ ВИДЫ ПРОДУКЦИИ: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CB53A-A4C5-4F5E-BAD4-5AD8CF2A007F}"/>
              </a:ext>
            </a:extLst>
          </p:cNvPr>
          <p:cNvSpPr txBox="1"/>
          <p:nvPr/>
        </p:nvSpPr>
        <p:spPr>
          <a:xfrm>
            <a:off x="343481" y="4271953"/>
            <a:ext cx="49231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Montserrat Medium" panose="00000600000000000000" pitchFamily="50" charset="-52"/>
              </a:rPr>
              <a:t>•  Разработка индивидуальных решений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Montserrat Medium" panose="00000600000000000000" pitchFamily="50" charset="-52"/>
              </a:rPr>
              <a:t>•  Минимальные сроки производства и монтажа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Montserrat Medium" panose="00000600000000000000" pitchFamily="50" charset="-52"/>
              </a:rPr>
              <a:t>•  Надежность конструкции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Montserrat Medium" panose="00000600000000000000" pitchFamily="50" charset="-52"/>
              </a:rPr>
              <a:t>•  Контроль качества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Montserrat Medium" panose="00000600000000000000" pitchFamily="50" charset="-52"/>
              </a:rPr>
              <a:t>•  Адаптация под любую строительную часть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Montserrat Medium" panose="00000600000000000000" pitchFamily="50" charset="-52"/>
              </a:rPr>
              <a:t>•  Гарантийное и постгарантийное обслуживание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FBF449-13B7-4EF0-AB51-0532178DF382}"/>
              </a:ext>
            </a:extLst>
          </p:cNvPr>
          <p:cNvSpPr txBox="1"/>
          <p:nvPr/>
        </p:nvSpPr>
        <p:spPr>
          <a:xfrm>
            <a:off x="8403430" y="1365667"/>
            <a:ext cx="3539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-52"/>
              </a:rPr>
              <a:t>Среднее напряжение 6-10кВ</a:t>
            </a:r>
          </a:p>
          <a:p>
            <a:endParaRPr lang="ru-RU" sz="1400" dirty="0">
              <a:solidFill>
                <a:schemeClr val="bg1"/>
              </a:solidFill>
              <a:latin typeface="Montserrat Medium" panose="00000600000000000000" pitchFamily="50" charset="-52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КТП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БКТП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СТП 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КРУ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ЯКНО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solidFill>
                  <a:schemeClr val="bg1"/>
                </a:solidFill>
                <a:latin typeface="Montserrat Medium" panose="00000600000000000000" pitchFamily="50" charset="-52"/>
              </a:rPr>
              <a:t>• КСО</a:t>
            </a:r>
          </a:p>
          <a:p>
            <a:endParaRPr lang="ru-RU" sz="1400" dirty="0">
              <a:solidFill>
                <a:schemeClr val="bg1"/>
              </a:solidFill>
              <a:latin typeface="Montserrat Medium" panose="00000600000000000000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2D20BEF-E9CF-44F5-9D6B-08546AD43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4" y="4431361"/>
            <a:ext cx="5550419" cy="27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3FCF57-B354-472E-82D4-CB23805A5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761" y="4583898"/>
            <a:ext cx="2534264" cy="2106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FCDEBF-7224-43FE-BAEB-002F5FD4E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96E968-D5EE-4D61-A694-6E4E2041E95A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CC67552-D418-4068-83E9-ABFEB6FEC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037" y="1787275"/>
            <a:ext cx="5181600" cy="4351338"/>
          </a:xfrm>
        </p:spPr>
        <p:txBody>
          <a:bodyPr>
            <a:normAutofit/>
          </a:bodyPr>
          <a:lstStyle/>
          <a:p>
            <a:r>
              <a:rPr lang="ru-RU" sz="1200" dirty="0">
                <a:latin typeface="Montserrat Medium" panose="00000600000000000000" pitchFamily="50" charset="-52"/>
              </a:rPr>
              <a:t>ЩЭ – щит этажный, для распределения электроэнергии на этаже.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ЩК – щит квартирный, для распределения электроэнергии в квартире. 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Montserrat Medium" panose="00000600000000000000" pitchFamily="50" charset="-52"/>
              </a:rPr>
              <a:t>Щит АВР – щит автоматического ввода резерва, для автоматического переключения от основного на резервный ввод.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ПР – Пункт распределительный, для распределения электроэнергии от ВРУ по зданию.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ЩО – щит освещения, для питания осветительных приборов.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ЩАО – щит аварийного освещения, для питания аварийных осветительных приборов.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BD2CDD-3CE6-4018-A1EB-BE03F3D5D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37" y="1585805"/>
            <a:ext cx="3101441" cy="2445288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8B32C19-835D-4E99-806C-ED9D804E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167513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>
                <a:latin typeface="Montserrat ExtraBold" panose="00000900000000000000" pitchFamily="50" charset="-52"/>
              </a:rPr>
              <a:t>НКУ для жилых домов</a:t>
            </a:r>
            <a:br>
              <a:rPr lang="ru-RU" sz="3600" dirty="0">
                <a:latin typeface="Montserrat ExtraBold" panose="00000900000000000000" pitchFamily="50" charset="-52"/>
              </a:rPr>
            </a:br>
            <a:r>
              <a:rPr lang="ru-RU" sz="1600" dirty="0">
                <a:latin typeface="Montserrat ExtraBold" panose="00000900000000000000" pitchFamily="50" charset="-52"/>
              </a:rPr>
              <a:t>Низковольтные комплектные устройства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3A6C38-06ED-431C-8306-2CE0E1565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88" y="324778"/>
            <a:ext cx="2636067" cy="3220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ED094F-2D0A-45A3-A8C0-37AF2ADE84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57" y="4123822"/>
            <a:ext cx="4328082" cy="24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6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A1B47A-2161-4082-AF3C-6BF6645B2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0A6006-ECF5-41CB-B887-3214C7D9B9B0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BF2CE24-E059-4322-AFEE-AE2625E3E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83" y="201043"/>
            <a:ext cx="5406242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Montserrat ExtraBold" panose="00000900000000000000" pitchFamily="50" charset="-52"/>
              </a:rPr>
              <a:t>ВРУ 0,4кВ</a:t>
            </a:r>
            <a:br>
              <a:rPr lang="ru-RU" dirty="0">
                <a:latin typeface="Montserrat ExtraBold" panose="00000900000000000000" pitchFamily="50" charset="-52"/>
              </a:rPr>
            </a:br>
            <a:r>
              <a:rPr lang="ru-RU" sz="1600" dirty="0">
                <a:latin typeface="Montserrat ExtraBold" panose="00000900000000000000" pitchFamily="50" charset="-52"/>
              </a:rPr>
              <a:t>Вводно-распределительные устройства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A91FEDE-4F9A-48E1-ADFB-38E4D00C1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5218" y="1825625"/>
            <a:ext cx="5055265" cy="43513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500" dirty="0">
                <a:latin typeface="Montserrat Medium" panose="00000600000000000000" pitchFamily="50" charset="-52"/>
              </a:rPr>
              <a:t>Вводно-распределительные устройства обеспечат защиту от коротких замыканий, перегрузок и утечек в сетях с номинальным напряжением до 380 B, частотой 50 Гц с </a:t>
            </a:r>
            <a:r>
              <a:rPr lang="ru-RU" sz="2500" dirty="0" err="1">
                <a:latin typeface="Montserrat Medium" panose="00000600000000000000" pitchFamily="50" charset="-52"/>
              </a:rPr>
              <a:t>глухoзаземленной</a:t>
            </a:r>
            <a:r>
              <a:rPr lang="ru-RU" sz="2500" dirty="0">
                <a:latin typeface="Montserrat Medium" panose="00000600000000000000" pitchFamily="50" charset="-52"/>
              </a:rPr>
              <a:t> </a:t>
            </a:r>
            <a:r>
              <a:rPr lang="ru-RU" sz="2500" dirty="0" err="1">
                <a:latin typeface="Montserrat Medium" panose="00000600000000000000" pitchFamily="50" charset="-52"/>
              </a:rPr>
              <a:t>нeйтрaлью</a:t>
            </a:r>
            <a:r>
              <a:rPr lang="ru-RU" sz="2500" dirty="0">
                <a:latin typeface="Montserrat Medium" panose="00000600000000000000" pitchFamily="50" charset="-52"/>
              </a:rPr>
              <a:t>. Используются для ввода, учета и распределения электроэнергии, для нечастых оперативных коммуникаций электрических цепей.</a:t>
            </a:r>
          </a:p>
          <a:p>
            <a:pPr>
              <a:lnSpc>
                <a:spcPct val="120000"/>
              </a:lnSpc>
            </a:pPr>
            <a:r>
              <a:rPr lang="ru-RU" sz="2500" dirty="0">
                <a:latin typeface="Montserrat Medium" panose="00000600000000000000" pitchFamily="50" charset="-52"/>
              </a:rPr>
              <a:t>ВРУ комплектуются из секций одностороннего обслуживания собираются в металлических корпусах. ВРУ могут состоять из одного или нескольких шкафов напольного исполнения.</a:t>
            </a:r>
          </a:p>
          <a:p>
            <a:pPr>
              <a:lnSpc>
                <a:spcPct val="120000"/>
              </a:lnSpc>
            </a:pPr>
            <a:r>
              <a:rPr lang="ru-RU" sz="2500" dirty="0">
                <a:latin typeface="Montserrat Medium" panose="00000600000000000000" pitchFamily="50" charset="-52"/>
              </a:rPr>
              <a:t>При подключении ВРУ к двум независимым источникам питания возможна сборка вводных панелей ВРУ с автоматическим выключателем в одном шкафу с перегородкой между секциями. Комплектация щита ВРУ автоматическими выключателями, счетчиками и другой аппаратурой осуществляется в зависимости от технического задания.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B28D19-DD6D-4141-A092-E137E0C144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83" y="3333693"/>
            <a:ext cx="5862202" cy="345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9C5D38-BECB-482F-BE33-DD43A2D7EF3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01" y="-40850"/>
            <a:ext cx="3622227" cy="373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23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C9BDC7-6510-45F9-AC3D-E23FEEDEE3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07" y="603462"/>
            <a:ext cx="6134748" cy="5979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75BCB2-9B53-471F-8F23-045462065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CFE6B9-3D5D-43D7-B3BF-2D937736B017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AD2B2FF-84FA-406F-812A-8A9FE328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070" y="152915"/>
            <a:ext cx="4650740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Montserrat ExtraBold" panose="00000900000000000000" pitchFamily="50" charset="-52"/>
              </a:rPr>
              <a:t>ШРС 0,4кВ</a:t>
            </a:r>
            <a:br>
              <a:rPr lang="ru-RU" dirty="0">
                <a:latin typeface="Montserrat ExtraBold" panose="00000900000000000000" pitchFamily="50" charset="-52"/>
              </a:rPr>
            </a:br>
            <a:r>
              <a:rPr lang="ru-RU" sz="1600" dirty="0">
                <a:latin typeface="Montserrat ExtraBold" panose="00000900000000000000" pitchFamily="50" charset="-52"/>
              </a:rPr>
              <a:t>Шкаф распределительный силовой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52CB3C03-C457-432F-8C0D-C84D985CE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5217" y="1772677"/>
            <a:ext cx="5274959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300" dirty="0">
                <a:latin typeface="Montserrat Medium" panose="00000600000000000000" pitchFamily="50" charset="-52"/>
              </a:rPr>
              <a:t>Распределительные силовые шкафы предназначены для приема и распределения электрической энергии. Шкафы рассчитаны на номинальные токи до 400 А и номинальное напряжение до 380 В трехфазного переменного тока частотой 50 Гц и с защитой отходящих линий предохранителями ППН33 (до 160 А), ППН35 (до 250 А), ППН37 (до 400 А).</a:t>
            </a:r>
          </a:p>
          <a:p>
            <a:pPr>
              <a:lnSpc>
                <a:spcPct val="120000"/>
              </a:lnSpc>
            </a:pPr>
            <a:r>
              <a:rPr lang="ru-RU" sz="1300" dirty="0">
                <a:latin typeface="Montserrat Medium" panose="00000600000000000000" pitchFamily="50" charset="-52"/>
              </a:rPr>
              <a:t>Конструктивное исполнение</a:t>
            </a:r>
          </a:p>
          <a:p>
            <a:pPr>
              <a:lnSpc>
                <a:spcPct val="120000"/>
              </a:lnSpc>
            </a:pPr>
            <a:r>
              <a:rPr lang="ru-RU" sz="1300" dirty="0">
                <a:latin typeface="Montserrat Medium" panose="00000600000000000000" pitchFamily="50" charset="-52"/>
              </a:rPr>
              <a:t>Шкафы представляют собой сварную металлоконструкцию, внутри которой размещена аппаратура главных и вспомогательных цепей. Доступ к панели обеспечен со стороны фасада через дверь. Ввод питающих кабелей и вывод проводов отходящих линий может осуществляться как сверху так и снизу. Шкаф </a:t>
            </a:r>
            <a:r>
              <a:rPr lang="ru-RU" sz="1300" dirty="0" err="1">
                <a:latin typeface="Montserrat Medium" panose="00000600000000000000" pitchFamily="50" charset="-52"/>
              </a:rPr>
              <a:t>изготоваливается</a:t>
            </a:r>
            <a:r>
              <a:rPr lang="ru-RU" sz="1300" dirty="0">
                <a:latin typeface="Montserrat Medium" panose="00000600000000000000" pitchFamily="50" charset="-52"/>
              </a:rPr>
              <a:t> в напольном исполнении.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7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BE5F62-3232-4F64-B3EE-8D578E5E2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FBBCB5-76C3-47F6-93CC-559C29A3DD25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59B70D7-1688-4A09-8E6E-1F22BC87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907" y="439785"/>
            <a:ext cx="4606636" cy="13255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Montserrat ExtraBold" panose="00000900000000000000" pitchFamily="50" charset="-52"/>
              </a:rPr>
              <a:t>Я5000, ЯУО 0,4кВ</a:t>
            </a:r>
            <a:br>
              <a:rPr lang="ru-RU" dirty="0">
                <a:latin typeface="Montserrat ExtraBold" panose="00000900000000000000" pitchFamily="50" charset="-52"/>
              </a:rPr>
            </a:br>
            <a:r>
              <a:rPr lang="ru-RU" sz="1800" dirty="0">
                <a:latin typeface="Montserrat ExtraBold" panose="00000900000000000000" pitchFamily="50" charset="-52"/>
              </a:rPr>
              <a:t>Ящик управления двигателем и ящик управления освещением</a:t>
            </a:r>
            <a:br>
              <a:rPr lang="ru-RU" dirty="0">
                <a:latin typeface="Montserrat ExtraBold" panose="00000900000000000000" pitchFamily="50" charset="-52"/>
              </a:rPr>
            </a:br>
            <a:endParaRPr lang="ru-RU" dirty="0">
              <a:latin typeface="Montserrat ExtraBold" panose="00000900000000000000" pitchFamily="50" charset="-52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E86383E-0511-44DB-AA90-EE2E4104E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037" y="1930161"/>
            <a:ext cx="5181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>
                <a:latin typeface="Montserrat Medium" panose="00000600000000000000" pitchFamily="50" charset="-52"/>
              </a:rPr>
              <a:t> Ящик Я5000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Предназначены для управления асинхронными электродвигателями с короткозамкнутым ротором, работающими в продолжительном, кратковременном или повторно-кратковременном режимах.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200" dirty="0">
              <a:latin typeface="Montserrat Medium" panose="00000600000000000000" pitchFamily="50" charset="-52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1200" dirty="0">
              <a:latin typeface="Montserrat Medium" panose="00000600000000000000" pitchFamily="50" charset="-52"/>
            </a:endParaRPr>
          </a:p>
          <a:p>
            <a:pPr>
              <a:lnSpc>
                <a:spcPct val="100000"/>
              </a:lnSpc>
            </a:pPr>
            <a:r>
              <a:rPr lang="ru-RU" sz="1200" b="1" dirty="0">
                <a:latin typeface="Montserrat Medium" panose="00000600000000000000" pitchFamily="50" charset="-52"/>
              </a:rPr>
              <a:t>Ящик управления освещением ЯУО.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Ящики управления освещением предназначены для автоматического, местного, ручного или дистанционного управления осветительными сетями и установками производственных зданий, сооружений, территорий любых объектов с любыми источниками света.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EDE715-2642-4765-9278-8EB9081260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91" y="3718975"/>
            <a:ext cx="5596694" cy="288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FD3877-C96A-4B2E-A67E-8FA04D23CC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723" y="167147"/>
            <a:ext cx="4189339" cy="352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5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5BB369-6494-411C-AB6F-B6594F4CB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747D47-B7E9-4286-82E8-132BA3B6A2E0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18A09-FAB5-4529-921B-067A3FE2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57" y="213943"/>
            <a:ext cx="6334496" cy="13255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КТП 6(10)-0,4кВ</a:t>
            </a:r>
            <a:br>
              <a:rPr lang="ru-RU" sz="3600" dirty="0">
                <a:effectLst/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Комплектные трансформаторные подстанции наружной установки в металлической оболочке</a:t>
            </a:r>
            <a:endParaRPr lang="ru-RU" sz="3600" dirty="0">
              <a:latin typeface="Montserrat ExtraBold" panose="00000900000000000000" pitchFamily="50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675C46-9451-49C0-958B-6F0F7C31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969" y="1800958"/>
            <a:ext cx="5200097" cy="4771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>
                <a:latin typeface="Montserrat Medium" panose="00000600000000000000" pitchFamily="50" charset="-52"/>
              </a:rPr>
              <a:t>Общее описание изделия. Сфера применения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Комплектные трансформаторные подстанции наружной установки (КТПН) номинальным напряжением 6(10)/0,4 </a:t>
            </a:r>
            <a:r>
              <a:rPr lang="ru-RU" sz="1200" dirty="0" err="1">
                <a:latin typeface="Montserrat Medium" panose="00000600000000000000" pitchFamily="50" charset="-52"/>
              </a:rPr>
              <a:t>кВ</a:t>
            </a:r>
            <a:r>
              <a:rPr lang="ru-RU" sz="1200" dirty="0">
                <a:latin typeface="Montserrat Medium" panose="00000600000000000000" pitchFamily="50" charset="-52"/>
              </a:rPr>
              <a:t>, с силовыми трансформаторами мощностью до 1600 </a:t>
            </a:r>
            <a:r>
              <a:rPr lang="ru-RU" sz="1200" dirty="0" err="1">
                <a:latin typeface="Montserrat Medium" panose="00000600000000000000" pitchFamily="50" charset="-52"/>
              </a:rPr>
              <a:t>кВА</a:t>
            </a:r>
            <a:r>
              <a:rPr lang="ru-RU" sz="1200" dirty="0">
                <a:latin typeface="Montserrat Medium" panose="00000600000000000000" pitchFamily="50" charset="-52"/>
              </a:rPr>
              <a:t>, предназначены для приема, преобразования и распределения электрической энергии трехфазного переменного тока частотой 50 Гц. 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КТПН используют для временного или постоянного электроснабжения промышленных и гражданских объектов. </a:t>
            </a:r>
          </a:p>
          <a:p>
            <a:pPr marL="0" indent="0">
              <a:buNone/>
            </a:pPr>
            <a:r>
              <a:rPr lang="ru-RU" sz="1200" b="1" dirty="0">
                <a:latin typeface="Montserrat Medium" panose="00000600000000000000" pitchFamily="50" charset="-52"/>
              </a:rPr>
              <a:t>В состав КТП входят:</a:t>
            </a:r>
          </a:p>
          <a:p>
            <a:pPr marL="0" indent="0"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1.  элементы автоматики и защиты;</a:t>
            </a:r>
          </a:p>
          <a:p>
            <a:pPr marL="0" indent="0"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2.  силовые трансформаторы;</a:t>
            </a:r>
          </a:p>
          <a:p>
            <a:pPr marL="0" indent="0"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3.  распределительные устройства низкого напряжения;</a:t>
            </a:r>
          </a:p>
          <a:p>
            <a:pPr marL="0" indent="0"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4.  распределительные устройства высокого напряжения;</a:t>
            </a:r>
          </a:p>
          <a:p>
            <a:pPr marL="0" indent="0"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5.  различное вспомогательное оборудование (приборы, сооружения и т.д.).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BD13E4-1A7A-4286-AD47-97A1F2F80A5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2" y="2737262"/>
            <a:ext cx="4885326" cy="3942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6C97C1-CDA1-422B-B1DA-B13F3E8B1AB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47" y="274972"/>
            <a:ext cx="3607267" cy="2641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09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8E23CD-BD5E-4818-88C3-4B0720EC6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B655B7-36FD-4612-A51E-1AD61463CE7E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8A490-E83B-4ED6-BDAB-51479D32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745" y="263390"/>
            <a:ext cx="4921332" cy="120350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БКТП 6(10)-0,4кВ</a:t>
            </a:r>
            <a:br>
              <a:rPr lang="ru-RU" sz="1800" dirty="0">
                <a:effectLst/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Montserrat ExtraBold" panose="000009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Бетонные комплектные трансформаторные подстанции</a:t>
            </a:r>
            <a:endParaRPr lang="ru-RU" sz="1600" dirty="0">
              <a:latin typeface="Montserrat ExtraBold" panose="00000900000000000000" pitchFamily="50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5C228-C663-467F-91D4-F29645ECC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1037" y="1879064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latin typeface="Montserrat Medium" panose="00000600000000000000" pitchFamily="50" charset="-52"/>
              </a:rPr>
              <a:t>Общее описание изделия. Сфера применения</a:t>
            </a:r>
          </a:p>
          <a:p>
            <a:r>
              <a:rPr lang="ru-RU" sz="1200" dirty="0">
                <a:latin typeface="Montserrat Medium" panose="00000600000000000000" pitchFamily="50" charset="-52"/>
              </a:rPr>
              <a:t>Комплектные трансформаторные подстанции бетонные типа БКТП мощностью от 100 </a:t>
            </a:r>
            <a:r>
              <a:rPr lang="ru-RU" sz="1200" dirty="0" err="1">
                <a:latin typeface="Montserrat Medium" panose="00000600000000000000" pitchFamily="50" charset="-52"/>
              </a:rPr>
              <a:t>кВА</a:t>
            </a:r>
            <a:r>
              <a:rPr lang="ru-RU" sz="1200" dirty="0">
                <a:latin typeface="Montserrat Medium" panose="00000600000000000000" pitchFamily="50" charset="-52"/>
              </a:rPr>
              <a:t> до 1600 </a:t>
            </a:r>
            <a:r>
              <a:rPr lang="ru-RU" sz="1200" dirty="0" err="1">
                <a:latin typeface="Montserrat Medium" panose="00000600000000000000" pitchFamily="50" charset="-52"/>
              </a:rPr>
              <a:t>кВА</a:t>
            </a:r>
            <a:r>
              <a:rPr lang="ru-RU" sz="1200" dirty="0">
                <a:latin typeface="Montserrat Medium" panose="00000600000000000000" pitchFamily="50" charset="-52"/>
              </a:rPr>
              <a:t> предназначены для приема, преобразования и распределения электрической энергии трехфазного переменного тока частотой 50 Гц на напряжение 6(10)</a:t>
            </a:r>
            <a:r>
              <a:rPr lang="ru-RU" sz="1200" dirty="0" err="1">
                <a:latin typeface="Montserrat Medium" panose="00000600000000000000" pitchFamily="50" charset="-52"/>
              </a:rPr>
              <a:t>кВ.</a:t>
            </a:r>
            <a:endParaRPr lang="ru-RU" sz="1200" dirty="0">
              <a:latin typeface="Montserrat Medium" panose="00000600000000000000" pitchFamily="50" charset="-52"/>
            </a:endParaRPr>
          </a:p>
          <a:p>
            <a:r>
              <a:rPr lang="ru-RU" sz="1200" dirty="0">
                <a:latin typeface="Montserrat Medium" panose="00000600000000000000" pitchFamily="50" charset="-52"/>
              </a:rPr>
              <a:t>В  зависимости от проекта выпускаются одно, двух, четырех трансформаторные подстанции.</a:t>
            </a:r>
          </a:p>
          <a:p>
            <a:pPr marL="0" indent="0">
              <a:buNone/>
            </a:pPr>
            <a:r>
              <a:rPr lang="ru-RU" sz="1200" b="1" dirty="0">
                <a:latin typeface="Montserrat Medium" panose="00000600000000000000" pitchFamily="50" charset="-52"/>
              </a:rPr>
              <a:t>Состав:</a:t>
            </a:r>
          </a:p>
          <a:p>
            <a:pPr marL="0" indent="0"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1. Распределительное устройство низкого напряжения</a:t>
            </a:r>
          </a:p>
          <a:p>
            <a:pPr marL="0" indent="0"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2. Мягкая кровля</a:t>
            </a:r>
          </a:p>
          <a:p>
            <a:pPr marL="0" indent="0"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3. Железобетонный корпус</a:t>
            </a:r>
          </a:p>
          <a:p>
            <a:pPr marL="0" indent="0"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4. Железные двери</a:t>
            </a:r>
          </a:p>
          <a:p>
            <a:pPr marL="0" indent="0">
              <a:buNone/>
            </a:pPr>
            <a:r>
              <a:rPr lang="ru-RU" sz="1200" dirty="0">
                <a:latin typeface="Montserrat Medium" panose="00000600000000000000" pitchFamily="50" charset="-52"/>
              </a:rPr>
              <a:t>5. Распределительное устройство высокого напряжения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51418D-AFE8-4FC5-8E57-7A64F819BE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73" y="3151928"/>
            <a:ext cx="5942088" cy="3706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D5D2CC-28CD-4F63-9448-F410F02DD8E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20" y="263390"/>
            <a:ext cx="4261073" cy="2900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73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229FB0-2777-45E2-8401-EC01B36A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2983" y="-37100"/>
            <a:ext cx="12285129" cy="693219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FB0415-D648-4EE2-A52E-E50B32F294F5}"/>
              </a:ext>
            </a:extLst>
          </p:cNvPr>
          <p:cNvSpPr/>
          <p:nvPr/>
        </p:nvSpPr>
        <p:spPr>
          <a:xfrm>
            <a:off x="563407" y="274972"/>
            <a:ext cx="6425222" cy="120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C5512-B7C6-4472-9DA1-1964CDFB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874" y="213944"/>
            <a:ext cx="5592288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Montserrat ExtraBold" panose="00000900000000000000" pitchFamily="50" charset="-52"/>
              </a:rPr>
              <a:t>CТП 6(10)-0,4кВ</a:t>
            </a:r>
            <a:br>
              <a:rPr lang="ru-RU" dirty="0">
                <a:latin typeface="Montserrat ExtraBold" panose="00000900000000000000" pitchFamily="50" charset="-52"/>
              </a:rPr>
            </a:br>
            <a:r>
              <a:rPr lang="ru-RU" sz="1600" dirty="0">
                <a:latin typeface="Montserrat ExtraBold" panose="00000900000000000000" pitchFamily="50" charset="-52"/>
              </a:rPr>
              <a:t>Столбовая трансформаторная подстанция СТП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23D4E-5930-42BE-8CAD-86B43AA13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5217" y="1772676"/>
            <a:ext cx="5592287" cy="502000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200" dirty="0">
                <a:latin typeface="Montserrat Medium" panose="00000600000000000000" pitchFamily="50" charset="-52"/>
              </a:rPr>
              <a:t>Подстанции трансформаторные столбовые однофазные СТП мощностью 25, 40 и 63 </a:t>
            </a:r>
            <a:r>
              <a:rPr lang="ru-RU" sz="2200" dirty="0" err="1">
                <a:latin typeface="Montserrat Medium" panose="00000600000000000000" pitchFamily="50" charset="-52"/>
              </a:rPr>
              <a:t>кВА</a:t>
            </a:r>
            <a:r>
              <a:rPr lang="ru-RU" sz="2200" dirty="0">
                <a:latin typeface="Montserrat Medium" panose="00000600000000000000" pitchFamily="50" charset="-52"/>
              </a:rPr>
              <a:t> представляют собой </a:t>
            </a:r>
            <a:r>
              <a:rPr lang="ru-RU" sz="2200" dirty="0" err="1">
                <a:latin typeface="Montserrat Medium" panose="00000600000000000000" pitchFamily="50" charset="-52"/>
              </a:rPr>
              <a:t>однотрансформаторные</a:t>
            </a:r>
            <a:r>
              <a:rPr lang="ru-RU" sz="2200" dirty="0">
                <a:latin typeface="Montserrat Medium" panose="00000600000000000000" pitchFamily="50" charset="-52"/>
              </a:rPr>
              <a:t> подстанции наружной установки и служат для приема электрической энергии напряжением 10 </a:t>
            </a:r>
            <a:r>
              <a:rPr lang="ru-RU" sz="2200" dirty="0" err="1">
                <a:latin typeface="Montserrat Medium" panose="00000600000000000000" pitchFamily="50" charset="-52"/>
              </a:rPr>
              <a:t>кВ</a:t>
            </a:r>
            <a:r>
              <a:rPr lang="ru-RU" sz="2200" dirty="0">
                <a:latin typeface="Montserrat Medium" panose="00000600000000000000" pitchFamily="50" charset="-52"/>
              </a:rPr>
              <a:t> или 6 </a:t>
            </a:r>
            <a:r>
              <a:rPr lang="ru-RU" sz="2200" dirty="0" err="1">
                <a:latin typeface="Montserrat Medium" panose="00000600000000000000" pitchFamily="50" charset="-52"/>
              </a:rPr>
              <a:t>кВ</a:t>
            </a:r>
            <a:r>
              <a:rPr lang="ru-RU" sz="2200" dirty="0">
                <a:latin typeface="Montserrat Medium" panose="00000600000000000000" pitchFamily="50" charset="-52"/>
              </a:rPr>
              <a:t>, её преобразования в трехфазное напряжение 0,4 </a:t>
            </a:r>
            <a:r>
              <a:rPr lang="ru-RU" sz="2200" dirty="0" err="1">
                <a:latin typeface="Montserrat Medium" panose="00000600000000000000" pitchFamily="50" charset="-52"/>
              </a:rPr>
              <a:t>кВ</a:t>
            </a:r>
            <a:r>
              <a:rPr lang="ru-RU" sz="2200" dirty="0">
                <a:latin typeface="Montserrat Medium" panose="00000600000000000000" pitchFamily="50" charset="-52"/>
              </a:rPr>
              <a:t> (380В) для трехфазных и однофазных потребителей электрической энергии в районах с умеренным климатом.</a:t>
            </a:r>
          </a:p>
          <a:p>
            <a:pPr>
              <a:lnSpc>
                <a:spcPct val="120000"/>
              </a:lnSpc>
            </a:pPr>
            <a:r>
              <a:rPr lang="ru-RU" sz="2200" dirty="0">
                <a:latin typeface="Montserrat Medium" panose="00000600000000000000" pitchFamily="50" charset="-52"/>
              </a:rPr>
              <a:t>Отличительной особенностью столбовых трансформаторных подстанций, согласно п.4.2.11 ПУЭ 7-го издания, является расположение всего оборудования СТП (за исключением разъединителя) на одностоечной опоре воздушной линии на высоте, не требующей ограждения подстанции.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200" b="1" dirty="0">
                <a:latin typeface="Montserrat Medium" panose="00000600000000000000" pitchFamily="50" charset="-52"/>
              </a:rPr>
              <a:t>В список базовых составляющих СТП входит: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200" dirty="0">
                <a:latin typeface="Montserrat Medium" panose="00000600000000000000" pitchFamily="50" charset="-52"/>
              </a:rPr>
              <a:t>1. шкаф РУНН-0,4 </a:t>
            </a:r>
            <a:r>
              <a:rPr lang="ru-RU" sz="2200" dirty="0" err="1">
                <a:latin typeface="Montserrat Medium" panose="00000600000000000000" pitchFamily="50" charset="-52"/>
              </a:rPr>
              <a:t>кВ</a:t>
            </a:r>
            <a:r>
              <a:rPr lang="ru-RU" sz="2200" dirty="0">
                <a:latin typeface="Montserrat Medium" panose="00000600000000000000" pitchFamily="50" charset="-52"/>
              </a:rPr>
              <a:t>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200" dirty="0">
                <a:latin typeface="Montserrat Medium" panose="00000600000000000000" pitchFamily="50" charset="-52"/>
              </a:rPr>
              <a:t>2. силовой трансформатор;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200" dirty="0">
                <a:latin typeface="Montserrat Medium" panose="00000600000000000000" pitchFamily="50" charset="-52"/>
              </a:rPr>
              <a:t>3. предохранитель ПКТ/предохранитель-разъединитель;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200" dirty="0">
                <a:latin typeface="Montserrat Medium" panose="00000600000000000000" pitchFamily="50" charset="-52"/>
              </a:rPr>
              <a:t>4. монтажный комплект для установки оборудования на опоре.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BB54D7-96D2-4BB3-9AC4-9A60EBB60C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491" y="1949842"/>
            <a:ext cx="3030855" cy="413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0C7880-C15D-4048-8F0F-BC5F774EC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99" y="1814905"/>
            <a:ext cx="1855531" cy="42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4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1529</Words>
  <Application>Microsoft Office PowerPoint</Application>
  <PresentationFormat>Широкоэкранный</PresentationFormat>
  <Paragraphs>140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Montserrat ExtraBold</vt:lpstr>
      <vt:lpstr>Montserrat Medium</vt:lpstr>
      <vt:lpstr>Тема Office</vt:lpstr>
      <vt:lpstr>Презентация PowerPoint</vt:lpstr>
      <vt:lpstr>Презентация PowerPoint</vt:lpstr>
      <vt:lpstr>НКУ для жилых домов Низковольтные комплектные устройства</vt:lpstr>
      <vt:lpstr>ВРУ 0,4кВ Вводно-распределительные устройства</vt:lpstr>
      <vt:lpstr>ШРС 0,4кВ Шкаф распределительный силовой</vt:lpstr>
      <vt:lpstr>Я5000, ЯУО 0,4кВ Ящик управления двигателем и ящик управления освещением </vt:lpstr>
      <vt:lpstr>КТП 6(10)-0,4кВ Комплектные трансформаторные подстанции наружной установки в металлической оболочке</vt:lpstr>
      <vt:lpstr>БКТП 6(10)-0,4кВ Бетонные комплектные трансформаторные подстанции</vt:lpstr>
      <vt:lpstr>CТП 6(10)-0,4кВ Столбовая трансформаторная подстанция СТП</vt:lpstr>
      <vt:lpstr>КРУ 6(10) кВ Комплектное распределительное устройство</vt:lpstr>
      <vt:lpstr>ЯКНО 6(10) кВ Ячейка карьерная наружной установки отдельностоящая</vt:lpstr>
      <vt:lpstr>КСО 6(10) кВ Камеры сборные одностороннего обслуживания</vt:lpstr>
      <vt:lpstr>ГРЩ 0,4 кВ Главный распределительный щит</vt:lpstr>
      <vt:lpstr>ШРНН 0,4кВ Шкаф распределительный низкого напряжения</vt:lpstr>
      <vt:lpstr>ШОСПТ Шкаф обогрева и стрелочного перевода трамвая</vt:lpstr>
      <vt:lpstr>г. Пермь, ул. Героев Хасана 105, корпус 70 т. +7 (342) 207-30-33 info@elizdel-m.ru elizdel-m.ru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35</cp:revision>
  <dcterms:created xsi:type="dcterms:W3CDTF">2023-04-24T02:52:29Z</dcterms:created>
  <dcterms:modified xsi:type="dcterms:W3CDTF">2023-05-11T11:47:44Z</dcterms:modified>
</cp:coreProperties>
</file>